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7" r:id="rId8"/>
    <p:sldId id="280" r:id="rId9"/>
    <p:sldId id="289" r:id="rId10"/>
    <p:sldId id="290" r:id="rId11"/>
    <p:sldId id="291" r:id="rId12"/>
    <p:sldId id="293" r:id="rId13"/>
    <p:sldId id="312" r:id="rId14"/>
    <p:sldId id="313" r:id="rId15"/>
    <p:sldId id="294" r:id="rId16"/>
    <p:sldId id="295" r:id="rId17"/>
    <p:sldId id="303" r:id="rId18"/>
    <p:sldId id="304" r:id="rId19"/>
    <p:sldId id="305" r:id="rId20"/>
    <p:sldId id="314" r:id="rId21"/>
    <p:sldId id="306" r:id="rId22"/>
    <p:sldId id="307" r:id="rId23"/>
    <p:sldId id="308" r:id="rId24"/>
    <p:sldId id="315" r:id="rId25"/>
    <p:sldId id="316" r:id="rId26"/>
    <p:sldId id="317" r:id="rId27"/>
    <p:sldId id="296" r:id="rId28"/>
    <p:sldId id="297" r:id="rId29"/>
    <p:sldId id="309" r:id="rId30"/>
    <p:sldId id="310" r:id="rId31"/>
    <p:sldId id="311" r:id="rId32"/>
    <p:sldId id="318" r:id="rId33"/>
    <p:sldId id="299" r:id="rId34"/>
    <p:sldId id="300" r:id="rId35"/>
    <p:sldId id="30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7B0"/>
    <a:srgbClr val="6B82A1"/>
    <a:srgbClr val="E25862"/>
    <a:srgbClr val="3A9692"/>
    <a:srgbClr val="C53F42"/>
    <a:srgbClr val="894E49"/>
    <a:srgbClr val="843F38"/>
    <a:srgbClr val="AD3973"/>
    <a:srgbClr val="993366"/>
    <a:srgbClr val="D74D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-72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AC0-7099-4974-BAFD-6C49E1FB282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D895-3ACA-46FE-A43C-CE027B5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706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AC0-7099-4974-BAFD-6C49E1FB282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D895-3ACA-46FE-A43C-CE027B5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838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AC0-7099-4974-BAFD-6C49E1FB282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D895-3ACA-46FE-A43C-CE027B5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274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AC0-7099-4974-BAFD-6C49E1FB282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D895-3ACA-46FE-A43C-CE027B5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60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AC0-7099-4974-BAFD-6C49E1FB282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D895-3ACA-46FE-A43C-CE027B5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389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AC0-7099-4974-BAFD-6C49E1FB282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D895-3ACA-46FE-A43C-CE027B5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077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AC0-7099-4974-BAFD-6C49E1FB282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D895-3ACA-46FE-A43C-CE027B5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410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AC0-7099-4974-BAFD-6C49E1FB282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D895-3ACA-46FE-A43C-CE027B5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748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AC0-7099-4974-BAFD-6C49E1FB282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D895-3ACA-46FE-A43C-CE027B5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30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AC0-7099-4974-BAFD-6C49E1FB282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D895-3ACA-46FE-A43C-CE027B5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645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BAC0-7099-4974-BAFD-6C49E1FB282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D895-3ACA-46FE-A43C-CE027B5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744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BAC0-7099-4974-BAFD-6C49E1FB282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D895-3ACA-46FE-A43C-CE027B587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659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10119" y="1904880"/>
            <a:ext cx="94000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Проблемы заполнения     </a:t>
            </a:r>
            <a:endParaRPr lang="ru-RU" sz="4400" b="1" dirty="0" smtClean="0">
              <a:blipFill dpi="0" rotWithShape="1"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АИС </a:t>
            </a:r>
            <a:r>
              <a:rPr lang="ru-RU" sz="44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«Образование КО» </a:t>
            </a:r>
            <a:endParaRPr lang="ru-RU" sz="4400" b="1" dirty="0">
              <a:blipFill dpi="0" rotWithShape="1"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6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9886" y="2001169"/>
            <a:ext cx="10490199" cy="150018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6B82A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Блок </a:t>
            </a:r>
            <a:r>
              <a:rPr lang="ru-RU" sz="5400" b="1" dirty="0">
                <a:solidFill>
                  <a:srgbClr val="6B82A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«Обучающиеся </a:t>
            </a:r>
            <a:r>
              <a:rPr lang="en-US" sz="5400" b="1" dirty="0" smtClean="0">
                <a:solidFill>
                  <a:srgbClr val="6B82A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                          </a:t>
            </a:r>
            <a:r>
              <a:rPr lang="ru-RU" sz="5400" b="1" dirty="0" smtClean="0">
                <a:solidFill>
                  <a:srgbClr val="6B82A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и </a:t>
            </a:r>
            <a:r>
              <a:rPr lang="ru-RU" sz="5400" b="1" dirty="0">
                <a:solidFill>
                  <a:srgbClr val="6B82A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воспитанники»</a:t>
            </a:r>
          </a:p>
        </p:txBody>
      </p:sp>
    </p:spTree>
    <p:extLst>
      <p:ext uri="{BB962C8B-B14F-4D97-AF65-F5344CB8AC3E}">
        <p14:creationId xmlns="" xmlns:p14="http://schemas.microsoft.com/office/powerpoint/2010/main" val="33356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7" y="423081"/>
            <a:ext cx="6933138" cy="4245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33" y="3836210"/>
            <a:ext cx="6619164" cy="2687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752916" y="644363"/>
            <a:ext cx="6096000" cy="3581519"/>
          </a:xfrm>
          <a:prstGeom prst="roundRect">
            <a:avLst>
              <a:gd name="adj" fmla="val 8709"/>
            </a:avLst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ru-RU" dirty="0"/>
              <a:t>Форма «Движение воспитанников» по состоянию на </a:t>
            </a:r>
            <a:r>
              <a:rPr lang="ru-RU" b="1" dirty="0" smtClean="0">
                <a:solidFill>
                  <a:srgbClr val="FF0000"/>
                </a:solidFill>
              </a:rPr>
              <a:t>01.06.201_ </a:t>
            </a:r>
            <a:r>
              <a:rPr lang="ru-RU" b="1" dirty="0">
                <a:solidFill>
                  <a:srgbClr val="FF0000"/>
                </a:solidFill>
              </a:rPr>
              <a:t>года</a:t>
            </a:r>
          </a:p>
          <a:p>
            <a:r>
              <a:rPr lang="ru-RU" dirty="0" smtClean="0"/>
              <a:t>В </a:t>
            </a:r>
            <a:r>
              <a:rPr lang="ru-RU" dirty="0"/>
              <a:t>этой форме в п. 20.0 указываются обучающиеся, которые </a:t>
            </a:r>
            <a:r>
              <a:rPr lang="ru-RU" b="1" dirty="0"/>
              <a:t>поступили </a:t>
            </a:r>
            <a:r>
              <a:rPr lang="ru-RU" dirty="0"/>
              <a:t>в образовательную организацию </a:t>
            </a:r>
            <a:r>
              <a:rPr lang="ru-RU" b="1" dirty="0"/>
              <a:t>в течении учебного года, без учета набора первоклассников.</a:t>
            </a:r>
            <a:r>
              <a:rPr lang="ru-RU" dirty="0"/>
              <a:t> В показатель 21. нужно указывать количество детей, </a:t>
            </a:r>
            <a:r>
              <a:rPr lang="ru-RU" b="1" dirty="0"/>
              <a:t>выбывших до окончания </a:t>
            </a:r>
            <a:r>
              <a:rPr lang="ru-RU" dirty="0" smtClean="0"/>
              <a:t>образовательной организации, </a:t>
            </a:r>
            <a:r>
              <a:rPr lang="ru-RU" b="1" dirty="0"/>
              <a:t>без учета выпускников 9-х и 11-х классов</a:t>
            </a:r>
            <a:r>
              <a:rPr lang="ru-RU" dirty="0"/>
              <a:t> (</a:t>
            </a:r>
            <a:r>
              <a:rPr lang="ru-RU" dirty="0" smtClean="0"/>
              <a:t>т.е. </a:t>
            </a:r>
            <a:r>
              <a:rPr lang="ru-RU" dirty="0"/>
              <a:t>показатель </a:t>
            </a:r>
            <a:r>
              <a:rPr lang="ru-RU" dirty="0" smtClean="0"/>
              <a:t>22 </a:t>
            </a:r>
            <a:r>
              <a:rPr lang="ru-RU" dirty="0"/>
              <a:t>должен быть равен «0»). Для детских садов это указывается так же, </a:t>
            </a:r>
            <a:r>
              <a:rPr lang="ru-RU" dirty="0" smtClean="0"/>
              <a:t>не </a:t>
            </a:r>
            <a:r>
              <a:rPr lang="ru-RU" dirty="0"/>
              <a:t>учитываем выпускников, даже если они по приказу выпустились в мае.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75433" y="4366590"/>
            <a:ext cx="8044113" cy="22474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В форме «Движение воспитанников» по состоянию на </a:t>
            </a:r>
            <a:r>
              <a:rPr lang="ru-RU" b="1" dirty="0" smtClean="0">
                <a:solidFill>
                  <a:srgbClr val="FF0000"/>
                </a:solidFill>
              </a:rPr>
              <a:t>05.09.201_ </a:t>
            </a:r>
            <a:r>
              <a:rPr lang="ru-RU" dirty="0"/>
              <a:t>года указываются все дети, </a:t>
            </a:r>
            <a:r>
              <a:rPr lang="ru-RU" b="1" dirty="0"/>
              <a:t>поступившие</a:t>
            </a:r>
            <a:r>
              <a:rPr lang="ru-RU" dirty="0"/>
              <a:t> в образовательную организацию, </a:t>
            </a:r>
            <a:r>
              <a:rPr lang="ru-RU" b="1" dirty="0"/>
              <a:t>без учета детей</a:t>
            </a:r>
            <a:r>
              <a:rPr lang="ru-RU" dirty="0"/>
              <a:t>, поступивших в образовательную организацию в течении года (</a:t>
            </a:r>
            <a:r>
              <a:rPr lang="ru-RU" dirty="0" smtClean="0"/>
              <a:t>т.е. </a:t>
            </a:r>
            <a:r>
              <a:rPr lang="ru-RU" b="1" dirty="0"/>
              <a:t>которых мы уже показали в форме на </a:t>
            </a:r>
            <a:r>
              <a:rPr lang="ru-RU" b="1" dirty="0" smtClean="0"/>
              <a:t>01.06.201_г</a:t>
            </a:r>
            <a:r>
              <a:rPr lang="ru-RU" dirty="0"/>
              <a:t>.). В этой же форме </a:t>
            </a:r>
            <a:r>
              <a:rPr lang="ru-RU" b="1" dirty="0"/>
              <a:t>указываются все выпускники 9-х и 11-х классов</a:t>
            </a:r>
            <a:r>
              <a:rPr lang="ru-RU" dirty="0"/>
              <a:t>. Так же в п. 21. «Количество детей выбыло до окончания образовательного учреждения» могут быть указаны дети, </a:t>
            </a:r>
            <a:r>
              <a:rPr lang="ru-RU" b="1" dirty="0"/>
              <a:t>выбывшие по приказам в летний период</a:t>
            </a:r>
            <a:r>
              <a:rPr lang="ru-RU" dirty="0"/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1581432" y="623248"/>
            <a:ext cx="1704109" cy="387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595080" y="1891908"/>
            <a:ext cx="3345875" cy="387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39742" y="3852627"/>
            <a:ext cx="3877485" cy="387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77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9150" y="2669746"/>
            <a:ext cx="11967387" cy="83546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6B82A1"/>
                </a:solidFill>
                <a:cs typeface="Times New Roman" panose="02020603050405020304" pitchFamily="18" charset="0"/>
              </a:rPr>
              <a:t>Блок «Безопасность»</a:t>
            </a:r>
          </a:p>
        </p:txBody>
      </p:sp>
    </p:spTree>
    <p:extLst>
      <p:ext uri="{BB962C8B-B14F-4D97-AF65-F5344CB8AC3E}">
        <p14:creationId xmlns="" xmlns:p14="http://schemas.microsoft.com/office/powerpoint/2010/main" val="21052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2072" y="163772"/>
            <a:ext cx="10399594" cy="633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171297" y="1460311"/>
            <a:ext cx="2388358" cy="830997"/>
          </a:xfrm>
          <a:prstGeom prst="rect">
            <a:avLst/>
          </a:prstGeom>
          <a:solidFill>
            <a:schemeClr val="tx2">
              <a:lumMod val="40000"/>
              <a:lumOff val="60000"/>
              <a:alpha val="8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Руководители, </a:t>
            </a:r>
          </a:p>
          <a:p>
            <a:r>
              <a:rPr lang="ru-RU" sz="2400" b="1" dirty="0" smtClean="0"/>
              <a:t>зам.директора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942" y="382137"/>
            <a:ext cx="10686553" cy="619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487606" y="1419367"/>
            <a:ext cx="9703558" cy="272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95818" y="300790"/>
            <a:ext cx="9567135" cy="74162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100% показатели:</a:t>
            </a:r>
            <a:endParaRPr lang="ru-RU" b="1" dirty="0">
              <a:solidFill>
                <a:schemeClr val="bg2">
                  <a:lumMod val="25000"/>
                </a:schemeClr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6796" y="1367333"/>
            <a:ext cx="11006815" cy="526206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Автоматическая пожарная сигнализация;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Система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оповещения людей о пожаре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Договор на техническое обслуживание автоматической пожарной сигнализации и системы оповещения о пожаре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Оборудованные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аварийные выходы;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Подъездные пути к зданию, отвечающие требованиям пожарной безопасности;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Электропроводка, соответствующая современным требованиям безопасности;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Пути эвакуации, соответствующие установленным нормам;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Ограждение территории по периметру (ДОО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42477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72" y="673768"/>
            <a:ext cx="9988886" cy="5618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070" y="3327244"/>
            <a:ext cx="9069677" cy="10363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934355" y="4816206"/>
            <a:ext cx="5774959" cy="8229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Значение п.5.1.1 определяется </a:t>
            </a:r>
            <a:r>
              <a:rPr lang="ru-RU" b="1" dirty="0">
                <a:solidFill>
                  <a:srgbClr val="FF0000"/>
                </a:solidFill>
              </a:rPr>
              <a:t>на </a:t>
            </a:r>
            <a:r>
              <a:rPr lang="ru-RU" b="1" dirty="0" smtClean="0">
                <a:solidFill>
                  <a:srgbClr val="FF0000"/>
                </a:solidFill>
              </a:rPr>
              <a:t>основе данных, зафиксированных в журнале </a:t>
            </a:r>
            <a:r>
              <a:rPr lang="ru-RU" b="1" dirty="0">
                <a:solidFill>
                  <a:srgbClr val="FF0000"/>
                </a:solidFill>
              </a:rPr>
              <a:t>о </a:t>
            </a:r>
            <a:r>
              <a:rPr lang="ru-RU" b="1" dirty="0" smtClean="0">
                <a:solidFill>
                  <a:srgbClr val="FF0000"/>
                </a:solidFill>
              </a:rPr>
              <a:t>несчастных случаях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20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945" y="1776989"/>
            <a:ext cx="9144000" cy="2317029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6B82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Блок </a:t>
            </a:r>
            <a:r>
              <a:rPr lang="ru-RU" sz="5400" b="1" dirty="0" smtClean="0">
                <a:solidFill>
                  <a:srgbClr val="6B82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«Инновационная </a:t>
            </a:r>
            <a:r>
              <a:rPr lang="ru-RU" sz="5400" b="1" dirty="0">
                <a:solidFill>
                  <a:srgbClr val="6B82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и экспериментальная </a:t>
            </a:r>
            <a:r>
              <a:rPr lang="ru-RU" sz="5400" b="1" dirty="0" smtClean="0">
                <a:solidFill>
                  <a:srgbClr val="6B82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деятельность»</a:t>
            </a:r>
            <a:endParaRPr lang="ru-RU" sz="5400" b="1" dirty="0">
              <a:solidFill>
                <a:srgbClr val="6B82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2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63" y="496597"/>
            <a:ext cx="10079182" cy="36909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373580" y="4618758"/>
            <a:ext cx="6970569" cy="12295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П. 1.01а Необходимо указать </a:t>
            </a:r>
            <a:r>
              <a:rPr lang="ru-RU" b="1" dirty="0" smtClean="0">
                <a:solidFill>
                  <a:srgbClr val="FF0000"/>
                </a:solidFill>
              </a:rPr>
              <a:t>полные реквизиты документа</a:t>
            </a:r>
            <a:r>
              <a:rPr lang="ru-RU" dirty="0" smtClean="0">
                <a:solidFill>
                  <a:schemeClr val="tx1"/>
                </a:solidFill>
              </a:rPr>
              <a:t>, на основании которого в ОО осуществляется инновационная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750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10" y="327546"/>
            <a:ext cx="10003809" cy="62927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8517081" y="819562"/>
            <a:ext cx="3674919" cy="15142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П. 1.1 Количество инноваций по направлениям </a:t>
            </a:r>
            <a:r>
              <a:rPr lang="ru-RU" b="1" dirty="0" smtClean="0">
                <a:solidFill>
                  <a:srgbClr val="FF0000"/>
                </a:solidFill>
              </a:rPr>
              <a:t>указываются на основании документов, утвержденных в ОО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395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20" y="2494149"/>
            <a:ext cx="11627427" cy="83546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6B82A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Блок «Кадры </a:t>
            </a:r>
            <a:r>
              <a:rPr lang="en-US" sz="5400" b="1" dirty="0" smtClean="0">
                <a:solidFill>
                  <a:srgbClr val="6B82A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                          </a:t>
            </a:r>
            <a:r>
              <a:rPr lang="ru-RU" sz="5400" b="1" dirty="0" smtClean="0">
                <a:solidFill>
                  <a:srgbClr val="6B82A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образовательных организаций»</a:t>
            </a:r>
            <a:endParaRPr lang="ru-RU" sz="5400" b="1" dirty="0">
              <a:solidFill>
                <a:srgbClr val="6B82A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5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511" y="205610"/>
            <a:ext cx="9685710" cy="64135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8252939" y="4845652"/>
            <a:ext cx="3674919" cy="17924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П. 1.1 Количество инноваций по направлениям </a:t>
            </a:r>
            <a:r>
              <a:rPr lang="ru-RU" b="1" dirty="0" smtClean="0">
                <a:solidFill>
                  <a:srgbClr val="FF0000"/>
                </a:solidFill>
              </a:rPr>
              <a:t>указываются на основании документов, утвержденных в ОО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3957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76" y="0"/>
            <a:ext cx="8693624" cy="263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28" y="2729552"/>
            <a:ext cx="7219666" cy="28933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735282" y="5628408"/>
            <a:ext cx="8780320" cy="12295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Формы обобщения опыта и Продукты инновационной деятельности указываются только те, которые были </a:t>
            </a:r>
            <a:r>
              <a:rPr lang="ru-RU" b="1" dirty="0" smtClean="0">
                <a:solidFill>
                  <a:srgbClr val="FF0000"/>
                </a:solidFill>
              </a:rPr>
              <a:t>созданы за последний отчетный период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связаны с данным направлением </a:t>
            </a:r>
            <a:r>
              <a:rPr lang="ru-RU" dirty="0" smtClean="0">
                <a:solidFill>
                  <a:schemeClr val="tx1"/>
                </a:solidFill>
              </a:rPr>
              <a:t>инновационной деятельности и </a:t>
            </a:r>
            <a:r>
              <a:rPr lang="ru-RU" b="1" dirty="0" smtClean="0">
                <a:solidFill>
                  <a:srgbClr val="FF0000"/>
                </a:solidFill>
              </a:rPr>
              <a:t>отражаются один раз в одном  направлении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21171" y="573207"/>
            <a:ext cx="2892458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Семинары, мастер-классы,</a:t>
            </a:r>
          </a:p>
          <a:p>
            <a:r>
              <a:rPr lang="ru-RU" b="1" dirty="0" smtClean="0"/>
              <a:t>конференции, конкурсы,</a:t>
            </a:r>
          </a:p>
          <a:p>
            <a:r>
              <a:rPr lang="ru-RU" b="1" dirty="0" smtClean="0"/>
              <a:t> публикации – должны </a:t>
            </a:r>
          </a:p>
          <a:p>
            <a:r>
              <a:rPr lang="ru-RU" b="1" dirty="0" smtClean="0"/>
              <a:t>соответствовать </a:t>
            </a:r>
          </a:p>
          <a:p>
            <a:r>
              <a:rPr lang="ru-RU" b="1" dirty="0" smtClean="0"/>
              <a:t>направлению  Инновации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039499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43" y="503958"/>
            <a:ext cx="9476511" cy="28315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891144" y="3635085"/>
            <a:ext cx="9476510" cy="210069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П.1.8.1 Количество муниципальных инновационных площадок </a:t>
            </a:r>
            <a:r>
              <a:rPr lang="ru-RU" b="1" dirty="0" smtClean="0">
                <a:solidFill>
                  <a:srgbClr val="FF0000"/>
                </a:solidFill>
              </a:rPr>
              <a:t>указывается на основании Приказа Управления образования.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П. 1.8.2 Количество региональных инновационных площадок </a:t>
            </a:r>
            <a:r>
              <a:rPr lang="ru-RU" b="1" dirty="0" smtClean="0">
                <a:solidFill>
                  <a:srgbClr val="FF0000"/>
                </a:solidFill>
              </a:rPr>
              <a:t>указывается на основании Приказа Департамента образования и науки КО.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П.1.8.3 Количество федеральных инновационных площадок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указывается на основании приказа Министерства образования и науки РФ.</a:t>
            </a:r>
          </a:p>
        </p:txBody>
      </p:sp>
    </p:spTree>
    <p:extLst>
      <p:ext uri="{BB962C8B-B14F-4D97-AF65-F5344CB8AC3E}">
        <p14:creationId xmlns="" xmlns:p14="http://schemas.microsoft.com/office/powerpoint/2010/main" val="813577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99" y="174047"/>
            <a:ext cx="9642764" cy="3078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98" y="3364056"/>
            <a:ext cx="964276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161307" y="5618882"/>
            <a:ext cx="8456470" cy="11412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Формы обобщения опыта и Продукты </a:t>
            </a:r>
            <a:r>
              <a:rPr lang="ru-RU" dirty="0" smtClean="0">
                <a:solidFill>
                  <a:schemeClr val="tx1"/>
                </a:solidFill>
              </a:rPr>
              <a:t>деятельности экспериментальной площадки </a:t>
            </a:r>
            <a:r>
              <a:rPr lang="ru-RU" dirty="0">
                <a:solidFill>
                  <a:schemeClr val="tx1"/>
                </a:solidFill>
              </a:rPr>
              <a:t>указываются только те, которые </a:t>
            </a:r>
            <a:r>
              <a:rPr lang="ru-RU" b="1" dirty="0">
                <a:solidFill>
                  <a:srgbClr val="FF0000"/>
                </a:solidFill>
              </a:rPr>
              <a:t>были созданы за последний отчетный </a:t>
            </a:r>
            <a:r>
              <a:rPr lang="ru-RU" b="1" dirty="0" smtClean="0">
                <a:solidFill>
                  <a:srgbClr val="FF0000"/>
                </a:solidFill>
              </a:rPr>
              <a:t>период </a:t>
            </a:r>
            <a:r>
              <a:rPr lang="ru-RU" dirty="0" smtClean="0">
                <a:solidFill>
                  <a:schemeClr val="tx1"/>
                </a:solidFill>
              </a:rPr>
              <a:t>и являются </a:t>
            </a:r>
            <a:r>
              <a:rPr lang="ru-RU" b="1" dirty="0" smtClean="0">
                <a:solidFill>
                  <a:srgbClr val="FF0000"/>
                </a:solidFill>
              </a:rPr>
              <a:t>результатом деятельности</a:t>
            </a:r>
            <a:r>
              <a:rPr lang="ru-RU" dirty="0" smtClean="0">
                <a:solidFill>
                  <a:schemeClr val="tx1"/>
                </a:solidFill>
              </a:rPr>
              <a:t> экспериментальной площадки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823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945" y="1776989"/>
            <a:ext cx="9144000" cy="2317029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6B82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Блок </a:t>
            </a:r>
            <a:r>
              <a:rPr lang="ru-RU" sz="5400" b="1" dirty="0" smtClean="0">
                <a:solidFill>
                  <a:srgbClr val="6B82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«Методическая  деятельность»</a:t>
            </a:r>
            <a:endParaRPr lang="ru-RU" sz="5400" b="1" dirty="0">
              <a:solidFill>
                <a:srgbClr val="6B82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2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415" y="191069"/>
            <a:ext cx="7806519" cy="66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548" y="953499"/>
            <a:ext cx="10086372" cy="573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8191" y="95228"/>
            <a:ext cx="10187815" cy="646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8024884" y="4954137"/>
            <a:ext cx="368489" cy="4503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938" y="2059540"/>
            <a:ext cx="12036725" cy="83546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6B82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Блок «Воспитательно-</a:t>
            </a:r>
            <a:r>
              <a:rPr lang="en-US" sz="5400" b="1" dirty="0" smtClean="0">
                <a:solidFill>
                  <a:srgbClr val="6B82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ru-RU" sz="5400" b="1" dirty="0" smtClean="0">
                <a:solidFill>
                  <a:srgbClr val="6B82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образовательная деятельность»</a:t>
            </a:r>
            <a:endParaRPr lang="ru-RU" sz="5400" b="1" dirty="0">
              <a:solidFill>
                <a:srgbClr val="6B82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59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686" y="176645"/>
            <a:ext cx="8229338" cy="3634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378687" y="1994047"/>
            <a:ext cx="6546456" cy="255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378687" y="2874278"/>
            <a:ext cx="6546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78686" y="2978188"/>
            <a:ext cx="7069277" cy="37023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34" y="5636525"/>
            <a:ext cx="883227" cy="77466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7003473" y="2920621"/>
            <a:ext cx="4904509" cy="31280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форме Организация, осуществление и результативность </a:t>
            </a:r>
            <a:r>
              <a:rPr lang="ru-RU" dirty="0" err="1">
                <a:solidFill>
                  <a:schemeClr val="tx1"/>
                </a:solidFill>
              </a:rPr>
              <a:t>воспитательно</a:t>
            </a:r>
            <a:r>
              <a:rPr lang="ru-RU" dirty="0">
                <a:solidFill>
                  <a:schemeClr val="tx1"/>
                </a:solidFill>
              </a:rPr>
              <a:t>-образовательной деятельности ДОУ (дошкольных групп) в </a:t>
            </a:r>
            <a:r>
              <a:rPr lang="ru-RU" dirty="0" smtClean="0">
                <a:solidFill>
                  <a:schemeClr val="tx1"/>
                </a:solidFill>
              </a:rPr>
              <a:t>п. Д1_2.5.1 и/или Д1_2.6 значение </a:t>
            </a:r>
            <a:r>
              <a:rPr lang="ru-RU" b="1" dirty="0" smtClean="0">
                <a:solidFill>
                  <a:schemeClr val="tx1"/>
                </a:solidFill>
              </a:rPr>
              <a:t>«Да»</a:t>
            </a:r>
            <a:r>
              <a:rPr lang="ru-RU" b="1" dirty="0" smtClean="0">
                <a:solidFill>
                  <a:srgbClr val="FF0000"/>
                </a:solidFill>
              </a:rPr>
              <a:t> выбирается при условии,</a:t>
            </a:r>
            <a:r>
              <a:rPr lang="ru-RU" dirty="0" smtClean="0">
                <a:solidFill>
                  <a:schemeClr val="tx1"/>
                </a:solidFill>
              </a:rPr>
              <a:t> что в блоке </a:t>
            </a:r>
            <a:r>
              <a:rPr lang="ru-RU" b="1" dirty="0" smtClean="0">
                <a:solidFill>
                  <a:schemeClr val="tx1"/>
                </a:solidFill>
              </a:rPr>
              <a:t>«Обучающиеся и воспитанники»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форме «Количество воспитанников в учреждении </a:t>
            </a:r>
            <a:r>
              <a:rPr lang="ru-RU" dirty="0" smtClean="0">
                <a:solidFill>
                  <a:schemeClr val="tx1"/>
                </a:solidFill>
              </a:rPr>
              <a:t>образования» в п.4 и/или 5 </a:t>
            </a:r>
            <a:r>
              <a:rPr lang="ru-RU" b="1" dirty="0" smtClean="0">
                <a:solidFill>
                  <a:srgbClr val="FF0000"/>
                </a:solidFill>
              </a:rPr>
              <a:t>значение </a:t>
            </a:r>
            <a:r>
              <a:rPr lang="ru-RU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 0.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sym typeface="Symbol" panose="05050102010706020507" pitchFamily="18" charset="2"/>
              </a:rPr>
              <a:t>А если</a:t>
            </a:r>
            <a:r>
              <a:rPr lang="ru-RU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нет детей с ОВЗ, </a:t>
            </a:r>
            <a:r>
              <a:rPr lang="ru-RU" u="sng" dirty="0" smtClean="0">
                <a:solidFill>
                  <a:schemeClr val="tx1"/>
                </a:solidFill>
                <a:sym typeface="Symbol" panose="05050102010706020507" pitchFamily="18" charset="2"/>
              </a:rPr>
              <a:t>то </a:t>
            </a:r>
            <a:r>
              <a:rPr lang="ru-RU" u="sng" dirty="0" smtClean="0">
                <a:solidFill>
                  <a:schemeClr val="tx1"/>
                </a:solidFill>
              </a:rPr>
              <a:t> в п. Д1_2.5.1 и/или Д1_2.6</a:t>
            </a:r>
            <a:r>
              <a:rPr lang="ru-RU" b="1" dirty="0" smtClean="0">
                <a:solidFill>
                  <a:srgbClr val="FF0000"/>
                </a:solidFill>
              </a:rPr>
              <a:t> значение «Нет»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021171" y="1105469"/>
            <a:ext cx="450376" cy="173326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16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09" y="245757"/>
            <a:ext cx="10738680" cy="5650075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967914" y="5786651"/>
            <a:ext cx="9387023" cy="8604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форме «Организация </a:t>
            </a:r>
            <a:r>
              <a:rPr lang="ru-RU" dirty="0" err="1" smtClean="0">
                <a:solidFill>
                  <a:schemeClr val="tx1"/>
                </a:solidFill>
              </a:rPr>
              <a:t>предпрофильной</a:t>
            </a:r>
            <a:r>
              <a:rPr lang="ru-RU" dirty="0" smtClean="0">
                <a:solidFill>
                  <a:schemeClr val="tx1"/>
                </a:solidFill>
              </a:rPr>
              <a:t> подготовки» при выборе </a:t>
            </a:r>
            <a:r>
              <a:rPr lang="ru-RU" b="1" dirty="0" smtClean="0">
                <a:solidFill>
                  <a:srgbClr val="FF0000"/>
                </a:solidFill>
              </a:rPr>
              <a:t>в п. П1_1.1 значения «Да» в п. П1_1.1.1 – П1_1.1.6 должно быть выбрано хотя бы одно значение.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67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700" y="111849"/>
            <a:ext cx="9946105" cy="5594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14900" y="3054028"/>
            <a:ext cx="59896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5627769" y="3523110"/>
            <a:ext cx="6713621" cy="31668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п2.1а-1 «Работники, имеющие квалификацию «</a:t>
            </a:r>
            <a:r>
              <a:rPr lang="ru-RU" dirty="0" smtClean="0"/>
              <a:t>Менеджер в образовании».</a:t>
            </a:r>
            <a:endParaRPr lang="ru-RU" dirty="0"/>
          </a:p>
          <a:p>
            <a:r>
              <a:rPr lang="ru-RU" dirty="0" smtClean="0"/>
              <a:t>Учитываются работники, имеющие </a:t>
            </a:r>
            <a:r>
              <a:rPr lang="ru-RU" dirty="0"/>
              <a:t>документ соответствующего образца (</a:t>
            </a:r>
            <a:r>
              <a:rPr lang="ru-RU" b="1" dirty="0">
                <a:solidFill>
                  <a:srgbClr val="FF0000"/>
                </a:solidFill>
              </a:rPr>
              <a:t>не только диплом о высшем </a:t>
            </a:r>
            <a:r>
              <a:rPr lang="ru-RU" dirty="0"/>
              <a:t>профессиональном образовании по направлениям подготовки "Государственное и муниципальное управление", "Менеджмент", </a:t>
            </a:r>
            <a:r>
              <a:rPr lang="ru-RU" dirty="0" smtClean="0"/>
              <a:t>«Управление персоналом», </a:t>
            </a:r>
            <a:r>
              <a:rPr lang="ru-RU" b="1" dirty="0">
                <a:solidFill>
                  <a:srgbClr val="FF0000"/>
                </a:solidFill>
              </a:rPr>
              <a:t>но</a:t>
            </a:r>
            <a:r>
              <a:rPr lang="ru-RU" dirty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и диплом о дополнительном </a:t>
            </a:r>
            <a:r>
              <a:rPr lang="ru-RU" dirty="0" smtClean="0"/>
              <a:t>профессиональном образовании, </a:t>
            </a:r>
            <a:r>
              <a:rPr lang="ru-RU" b="1" dirty="0" smtClean="0">
                <a:solidFill>
                  <a:srgbClr val="FF0000"/>
                </a:solidFill>
              </a:rPr>
              <a:t>переподготовке</a:t>
            </a:r>
            <a:r>
              <a:rPr lang="ru-RU" dirty="0" smtClean="0"/>
              <a:t> </a:t>
            </a:r>
            <a:r>
              <a:rPr lang="ru-RU" dirty="0"/>
              <a:t>в области государственного и муниципального управления или менеджмента и экономики)</a:t>
            </a:r>
          </a:p>
        </p:txBody>
      </p:sp>
    </p:spTree>
    <p:extLst>
      <p:ext uri="{BB962C8B-B14F-4D97-AF65-F5344CB8AC3E}">
        <p14:creationId xmlns="" xmlns:p14="http://schemas.microsoft.com/office/powerpoint/2010/main" val="27145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37" y="183398"/>
            <a:ext cx="9504762" cy="511596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635129" y="4890242"/>
            <a:ext cx="5798127" cy="15066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Сумма п. О2.2_2.4.1 – О2.2_2.4.4 должна быть равна, либо </a:t>
            </a:r>
            <a:r>
              <a:rPr lang="ru-RU" b="1" dirty="0" smtClean="0">
                <a:solidFill>
                  <a:schemeClr val="tx1"/>
                </a:solidFill>
              </a:rPr>
              <a:t>больше значения в п. О2.2_2.4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7235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99" y="87579"/>
            <a:ext cx="5431600" cy="6067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98" y="73931"/>
            <a:ext cx="4838094" cy="5059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98" y="2462646"/>
            <a:ext cx="4800474" cy="37926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8372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8423" y="1610434"/>
            <a:ext cx="10226581" cy="178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563367" y="2702257"/>
            <a:ext cx="777923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8937" y="2661120"/>
            <a:ext cx="11337758" cy="83546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6B82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Блок </a:t>
            </a:r>
            <a:r>
              <a:rPr lang="ru-RU" sz="6600" b="1" dirty="0">
                <a:solidFill>
                  <a:srgbClr val="6B82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«Информатизация»</a:t>
            </a:r>
          </a:p>
        </p:txBody>
      </p:sp>
    </p:spTree>
    <p:extLst>
      <p:ext uri="{BB962C8B-B14F-4D97-AF65-F5344CB8AC3E}">
        <p14:creationId xmlns="" xmlns:p14="http://schemas.microsoft.com/office/powerpoint/2010/main" val="17058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60" y="308661"/>
            <a:ext cx="8528573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9" y="3089961"/>
            <a:ext cx="8528573" cy="25198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751507" y="5724097"/>
            <a:ext cx="6208430" cy="78319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dirty="0"/>
              <a:t>Значения по количеству компьютерных классов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блоках МТБ и Информатизация </a:t>
            </a:r>
            <a:r>
              <a:rPr lang="ru-RU" sz="2000" b="1" dirty="0">
                <a:solidFill>
                  <a:srgbClr val="FF0000"/>
                </a:solidFill>
              </a:rPr>
              <a:t>должны </a:t>
            </a:r>
            <a:r>
              <a:rPr lang="ru-RU" sz="2000" b="1" dirty="0" smtClean="0">
                <a:solidFill>
                  <a:srgbClr val="FF0000"/>
                </a:solidFill>
              </a:rPr>
              <a:t>совпадать.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4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9031" y="332658"/>
            <a:ext cx="10546772" cy="53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30206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58" y="300789"/>
            <a:ext cx="89408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61661" y="1653939"/>
            <a:ext cx="71344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5128884" y="4947049"/>
            <a:ext cx="6713621" cy="16344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п 2.22 «Количество работников, прошедших курсы повышения квалификации по профилю деятельности».</a:t>
            </a:r>
          </a:p>
          <a:p>
            <a:r>
              <a:rPr lang="ru-RU" dirty="0"/>
              <a:t>Учитываются все работники в данной должности, прошедшие курсы повышения квалификации (не менее 16 часов) </a:t>
            </a:r>
            <a:r>
              <a:rPr lang="ru-RU" b="1" u="sng" dirty="0">
                <a:solidFill>
                  <a:srgbClr val="FF0000"/>
                </a:solidFill>
              </a:rPr>
              <a:t>в течение последних 3 лет</a:t>
            </a:r>
            <a:r>
              <a:rPr lang="ru-RU" b="1" dirty="0">
                <a:solidFill>
                  <a:srgbClr val="FF0000"/>
                </a:solidFill>
              </a:rPr>
              <a:t> и имеющие на руках действующий документ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0130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505" y="95111"/>
            <a:ext cx="9853863" cy="5542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39505" y="1340145"/>
            <a:ext cx="64858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5577617" y="4693049"/>
            <a:ext cx="6713621" cy="19409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п 2.5.0 «Количество работников, имеющих звания и награды».</a:t>
            </a:r>
          </a:p>
          <a:p>
            <a:r>
              <a:rPr lang="ru-RU" dirty="0"/>
              <a:t>Значением является количество работников, которые имеют звания и награды по профилю деятельности. Если у одного работника имеются награды различного уровня, здесь он считается </a:t>
            </a:r>
            <a:r>
              <a:rPr lang="ru-RU" dirty="0">
                <a:solidFill>
                  <a:srgbClr val="FF0000"/>
                </a:solidFill>
              </a:rPr>
              <a:t>один раз</a:t>
            </a:r>
            <a:r>
              <a:rPr lang="ru-RU" dirty="0"/>
              <a:t>, но расписывается на каждом уровне (региональный, федеральный, международный).</a:t>
            </a:r>
          </a:p>
        </p:txBody>
      </p:sp>
    </p:spTree>
    <p:extLst>
      <p:ext uri="{BB962C8B-B14F-4D97-AF65-F5344CB8AC3E}">
        <p14:creationId xmlns="" xmlns:p14="http://schemas.microsoft.com/office/powerpoint/2010/main" val="39394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47" y="632738"/>
            <a:ext cx="9877928" cy="5647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636294" y="1186586"/>
            <a:ext cx="9696091" cy="116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5087442" y="4944740"/>
            <a:ext cx="6713621" cy="16344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п 2.6 «Количество работников – участников конкурсов профессионального мастерства».</a:t>
            </a:r>
          </a:p>
          <a:p>
            <a:r>
              <a:rPr lang="ru-RU" dirty="0"/>
              <a:t>Значением является количество работников-участников конкурсов профессионального мастерства на соответствующем уровне </a:t>
            </a:r>
            <a:r>
              <a:rPr lang="ru-RU" dirty="0">
                <a:solidFill>
                  <a:srgbClr val="FF0000"/>
                </a:solidFill>
              </a:rPr>
              <a:t>в течение предыдущего учебного года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5865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4581" y="2422275"/>
            <a:ext cx="10490199" cy="150018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6B82A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Блок «Нормативно-правовая база»</a:t>
            </a:r>
            <a:endParaRPr lang="ru-RU" sz="5400" b="1" dirty="0">
              <a:solidFill>
                <a:srgbClr val="6B82A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7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331495" y="132182"/>
            <a:ext cx="10180054" cy="5582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1331495" y="1381247"/>
            <a:ext cx="4921127" cy="589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47267" y="3735377"/>
            <a:ext cx="6688666" cy="25538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dirty="0"/>
              <a:t>Отчет по </a:t>
            </a:r>
            <a:r>
              <a:rPr lang="ru-RU" sz="1600" dirty="0" err="1"/>
              <a:t>самообследованию</a:t>
            </a:r>
            <a:r>
              <a:rPr lang="ru-RU" sz="1600" dirty="0"/>
              <a:t> и публичный доклад не одно и тоже.</a:t>
            </a:r>
          </a:p>
          <a:p>
            <a:r>
              <a:rPr lang="ru-RU" sz="1600" dirty="0"/>
              <a:t>Отчет по </a:t>
            </a:r>
            <a:r>
              <a:rPr lang="ru-RU" sz="1600" dirty="0" err="1"/>
              <a:t>самообследованию</a:t>
            </a:r>
            <a:r>
              <a:rPr lang="ru-RU" sz="1600" dirty="0"/>
              <a:t> пишется на основании Федерального закона «Об образовании». Показатели деятельности и порядок проведения утвержден Приказом </a:t>
            </a:r>
            <a:r>
              <a:rPr lang="ru-RU" sz="1600" dirty="0" err="1"/>
              <a:t>Минобрнауки</a:t>
            </a:r>
            <a:r>
              <a:rPr lang="ru-RU" sz="1600" dirty="0"/>
              <a:t> России от 14.06.2013 N 462 "Об утверждении Порядка проведения </a:t>
            </a:r>
            <a:r>
              <a:rPr lang="ru-RU" sz="1600" dirty="0" err="1"/>
              <a:t>самообследования</a:t>
            </a:r>
            <a:r>
              <a:rPr lang="ru-RU" sz="1600" dirty="0"/>
              <a:t> образовательной организацией" (Зарегистрировано в Минюсте России 27.06.2013 N 28908)</a:t>
            </a:r>
          </a:p>
          <a:p>
            <a:r>
              <a:rPr lang="ru-RU" sz="1600" dirty="0"/>
              <a:t>Публичный доклад пишется на основании Письма </a:t>
            </a:r>
            <a:r>
              <a:rPr lang="ru-RU" sz="1600" dirty="0" err="1"/>
              <a:t>Минобрнауки</a:t>
            </a:r>
            <a:r>
              <a:rPr lang="ru-RU" sz="1600" dirty="0"/>
              <a:t> РФ от 28.10.2010 N 13-312 "О подготовке Публичных докладов". </a:t>
            </a:r>
            <a:endParaRPr lang="ru-RU" sz="1600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779224" y="2674961"/>
            <a:ext cx="3207224" cy="272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098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366698" y="342992"/>
            <a:ext cx="10115037" cy="3819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/>
          <p:cNvSpPr/>
          <p:nvPr/>
        </p:nvSpPr>
        <p:spPr>
          <a:xfrm>
            <a:off x="1288321" y="1466957"/>
            <a:ext cx="6255327" cy="7295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54694" y="3571017"/>
            <a:ext cx="6688666" cy="34732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/>
              <a:t>9.2.2</a:t>
            </a:r>
            <a:r>
              <a:rPr lang="en-US" dirty="0" err="1" smtClean="0"/>
              <a:t>yh</a:t>
            </a:r>
            <a:r>
              <a:rPr lang="ru-RU" dirty="0" smtClean="0"/>
              <a:t> «Гиперссылка </a:t>
            </a:r>
            <a:r>
              <a:rPr lang="ru-RU" dirty="0"/>
              <a:t>на публичный доклад». </a:t>
            </a:r>
            <a:r>
              <a:rPr lang="ru-RU" b="1" dirty="0" smtClean="0">
                <a:solidFill>
                  <a:srgbClr val="FF0000"/>
                </a:solidFill>
              </a:rPr>
              <a:t>Указанные </a:t>
            </a:r>
            <a:r>
              <a:rPr lang="ru-RU" b="1" dirty="0">
                <a:solidFill>
                  <a:srgbClr val="FF0000"/>
                </a:solidFill>
              </a:rPr>
              <a:t>гиперссылки </a:t>
            </a:r>
            <a:r>
              <a:rPr lang="ru-RU" b="1" dirty="0" smtClean="0">
                <a:solidFill>
                  <a:srgbClr val="FF0000"/>
                </a:solidFill>
              </a:rPr>
              <a:t>должны выводить </a:t>
            </a:r>
            <a:r>
              <a:rPr lang="ru-RU" b="1" dirty="0">
                <a:solidFill>
                  <a:srgbClr val="FF0000"/>
                </a:solidFill>
              </a:rPr>
              <a:t>на </a:t>
            </a:r>
            <a:r>
              <a:rPr lang="ru-RU" b="1" dirty="0" smtClean="0">
                <a:solidFill>
                  <a:srgbClr val="FF0000"/>
                </a:solidFill>
              </a:rPr>
              <a:t>страницу сайта, где </a:t>
            </a:r>
            <a:r>
              <a:rPr lang="ru-RU" b="1" dirty="0">
                <a:solidFill>
                  <a:srgbClr val="FF0000"/>
                </a:solidFill>
              </a:rPr>
              <a:t>расположен </a:t>
            </a:r>
            <a:r>
              <a:rPr lang="ru-RU" b="1" dirty="0" smtClean="0">
                <a:solidFill>
                  <a:srgbClr val="FF0000"/>
                </a:solidFill>
              </a:rPr>
              <a:t>новый документ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r>
              <a:rPr lang="ru-RU" dirty="0"/>
              <a:t> В письме «О подготовке публичного доклада» указаны рекомендуемые даты размещения на сайте Публичного доклада: для муниципальных органов управления образованием и образовательных </a:t>
            </a:r>
            <a:r>
              <a:rPr lang="ru-RU" dirty="0" smtClean="0"/>
              <a:t>организаций </a:t>
            </a:r>
            <a:r>
              <a:rPr lang="ru-RU" dirty="0"/>
              <a:t>всех типов - не позднее 1 августа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На 6 августа ссылка </a:t>
            </a:r>
            <a:r>
              <a:rPr lang="ru-RU" b="1" u="sng" dirty="0" smtClean="0"/>
              <a:t>на Публичный доклад </a:t>
            </a:r>
            <a:r>
              <a:rPr lang="ru-RU" b="1" dirty="0" smtClean="0"/>
              <a:t>должна быть в АИС </a:t>
            </a:r>
            <a:r>
              <a:rPr lang="ru-RU" b="1" u="sng" dirty="0" smtClean="0"/>
              <a:t>рабочая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08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1487</TotalTime>
  <Words>923</Words>
  <Application>Microsoft Office PowerPoint</Application>
  <PresentationFormat>Произвольный</PresentationFormat>
  <Paragraphs>59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100% показатели:</vt:lpstr>
      <vt:lpstr>Слайд 16</vt:lpstr>
      <vt:lpstr>Блок «Инновационная и экспериментальная деятельность»</vt:lpstr>
      <vt:lpstr>Слайд 18</vt:lpstr>
      <vt:lpstr>Слайд 19</vt:lpstr>
      <vt:lpstr>Слайд 20</vt:lpstr>
      <vt:lpstr>Слайд 21</vt:lpstr>
      <vt:lpstr>Слайд 22</vt:lpstr>
      <vt:lpstr>Слайд 23</vt:lpstr>
      <vt:lpstr>Блок «Методическая  деятельность»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mnt</dc:creator>
  <cp:lastModifiedBy>Admin</cp:lastModifiedBy>
  <cp:revision>144</cp:revision>
  <dcterms:created xsi:type="dcterms:W3CDTF">2018-04-10T08:21:24Z</dcterms:created>
  <dcterms:modified xsi:type="dcterms:W3CDTF">2018-05-28T07:26:31Z</dcterms:modified>
</cp:coreProperties>
</file>